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352" r:id="rId2"/>
    <p:sldId id="353" r:id="rId3"/>
    <p:sldId id="354" r:id="rId4"/>
    <p:sldId id="318" r:id="rId5"/>
  </p:sldIdLst>
  <p:sldSz cx="9144000" cy="6858000" type="screen4x3"/>
  <p:notesSz cx="6858000" cy="9144000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C505D045-0F75-4284-9C0D-26B021C5A2DC}">
          <p14:sldIdLst>
            <p14:sldId id="352"/>
            <p14:sldId id="353"/>
            <p14:sldId id="354"/>
            <p14:sldId id="318"/>
          </p14:sldIdLst>
        </p14:section>
        <p14:section name="Untitled Section" id="{326EED75-AA30-444C-BB98-0A68CE97E2B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FF0000"/>
    <a:srgbClr val="FF0DE2"/>
    <a:srgbClr val="FF7C80"/>
    <a:srgbClr val="008000"/>
    <a:srgbClr val="993300"/>
    <a:srgbClr val="00FF00"/>
    <a:srgbClr val="AE1212"/>
    <a:srgbClr val="00330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1540" autoAdjust="0"/>
  </p:normalViewPr>
  <p:slideViewPr>
    <p:cSldViewPr>
      <p:cViewPr varScale="1">
        <p:scale>
          <a:sx n="152" d="100"/>
          <a:sy n="152" d="100"/>
        </p:scale>
        <p:origin x="2032" y="1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2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E9E880-8AFD-42F6-BA2C-30FD0E48F625}" type="datetimeFigureOut">
              <a:rPr lang="nl-NL" smtClean="0"/>
              <a:t>13-4-2021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C8330-433A-4603-B306-D0F5A5F424E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2425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C8330-433A-4603-B306-D0F5A5F424E0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5581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832CA9-D199-4E65-9AD8-FEE502B12834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9430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B5BD76-A69A-48A7-A6A0-A94B8A16B489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8095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8CE922-B2FC-4245-B63B-760CAA1F0E74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4431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348C16-B868-4FB9-803F-4957C75A3477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29050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9945B6-C981-4AE5-95DF-96F6351D925A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8990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B06796-7E9A-44F8-945B-10B5ABB16C0E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64685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1A16C7-6314-4DCE-896B-0D7A3ECCD1D4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020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B600BA-4661-4914-9F8E-B075C3E91C42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6825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CCEAF5-5795-4472-B4CA-DFF72EBA3D15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898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F2512A-6DC3-4346-9A3B-3053154E5324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7499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EF707F-DD8E-4953-8D27-A4DDF750E5C6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2347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het opmaakprofiel te bewerken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opmaakprofielen van de modeltekst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nl-NL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nl-NL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E66278B-8E56-4775-9082-9C4E626B1ED7}" type="slidenum">
              <a:rPr lang="nl-NL"/>
              <a:pPr/>
              <a:t>‹#›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13" Type="http://schemas.openxmlformats.org/officeDocument/2006/relationships/image" Target="../media/image16.emf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emf"/><Relationship Id="rId5" Type="http://schemas.openxmlformats.org/officeDocument/2006/relationships/image" Target="../media/image8.emf"/><Relationship Id="rId15" Type="http://schemas.openxmlformats.org/officeDocument/2006/relationships/image" Target="../media/image18.emf"/><Relationship Id="rId10" Type="http://schemas.openxmlformats.org/officeDocument/2006/relationships/image" Target="../media/image13.emf"/><Relationship Id="rId4" Type="http://schemas.openxmlformats.org/officeDocument/2006/relationships/image" Target="../media/image7.png"/><Relationship Id="rId9" Type="http://schemas.openxmlformats.org/officeDocument/2006/relationships/image" Target="../media/image12.emf"/><Relationship Id="rId14" Type="http://schemas.openxmlformats.org/officeDocument/2006/relationships/image" Target="../media/image17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13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4.emf"/><Relationship Id="rId12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emf"/><Relationship Id="rId11" Type="http://schemas.openxmlformats.org/officeDocument/2006/relationships/image" Target="../media/image27.png"/><Relationship Id="rId5" Type="http://schemas.openxmlformats.org/officeDocument/2006/relationships/image" Target="../media/image22.emf"/><Relationship Id="rId15" Type="http://schemas.openxmlformats.org/officeDocument/2006/relationships/image" Target="../media/image31.png"/><Relationship Id="rId10" Type="http://schemas.openxmlformats.org/officeDocument/2006/relationships/image" Target="../media/image26.emf"/><Relationship Id="rId4" Type="http://schemas.openxmlformats.org/officeDocument/2006/relationships/image" Target="../media/image21.emf"/><Relationship Id="rId9" Type="http://schemas.openxmlformats.org/officeDocument/2006/relationships/image" Target="../media/image6.png"/><Relationship Id="rId1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1692275" y="1116360"/>
            <a:ext cx="7315200" cy="152400"/>
          </a:xfrm>
          <a:prstGeom prst="rect">
            <a:avLst/>
          </a:prstGeom>
          <a:gradFill rotWithShape="0">
            <a:gsLst>
              <a:gs pos="0">
                <a:srgbClr val="002C58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1981200" y="228600"/>
            <a:ext cx="7162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endParaRPr lang="en-US" sz="3600" dirty="0">
              <a:latin typeface="Times New Roman" pitchFamily="18" charset="0"/>
            </a:endParaRPr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2051050" y="-99392"/>
            <a:ext cx="69342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ctr">
              <a:spcBef>
                <a:spcPct val="50000"/>
              </a:spcBef>
            </a:pPr>
            <a:r>
              <a:rPr lang="en-US" sz="3600" dirty="0" smtClean="0">
                <a:latin typeface="Helvetica" pitchFamily="34" charset="0"/>
              </a:rPr>
              <a:t>Density dependence in forest tree communities</a:t>
            </a:r>
            <a:endParaRPr lang="en-US" sz="2400" i="1" dirty="0">
              <a:latin typeface="Helvetica" pitchFamily="34" charset="0"/>
            </a:endParaRP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-7938" y="0"/>
            <a:ext cx="1547813" cy="6858000"/>
          </a:xfrm>
          <a:prstGeom prst="rect">
            <a:avLst/>
          </a:prstGeom>
          <a:gradFill rotWithShape="1">
            <a:gsLst>
              <a:gs pos="0">
                <a:srgbClr val="336699">
                  <a:gamma/>
                  <a:shade val="46275"/>
                  <a:invGamma/>
                </a:srgbClr>
              </a:gs>
              <a:gs pos="100000">
                <a:srgbClr val="336699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>
                    <a:alpha val="89999"/>
                  </a:scheme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" name="Picture 4" descr="Image result for north american deciduous fore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067" y="1404868"/>
            <a:ext cx="2895182" cy="181706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1403773"/>
            <a:ext cx="2623483" cy="180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050" y="3861048"/>
            <a:ext cx="2881199" cy="2299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8" name="Freeform 7"/>
          <p:cNvSpPr/>
          <p:nvPr/>
        </p:nvSpPr>
        <p:spPr>
          <a:xfrm>
            <a:off x="3134412" y="3883843"/>
            <a:ext cx="1663831" cy="1550710"/>
          </a:xfrm>
          <a:custGeom>
            <a:avLst/>
            <a:gdLst>
              <a:gd name="connsiteX0" fmla="*/ 188536 w 1663831"/>
              <a:gd name="connsiteY0" fmla="*/ 37708 h 1550710"/>
              <a:gd name="connsiteX1" fmla="*/ 160256 w 1663831"/>
              <a:gd name="connsiteY1" fmla="*/ 862553 h 1550710"/>
              <a:gd name="connsiteX2" fmla="*/ 0 w 1663831"/>
              <a:gd name="connsiteY2" fmla="*/ 1069943 h 1550710"/>
              <a:gd name="connsiteX3" fmla="*/ 197963 w 1663831"/>
              <a:gd name="connsiteY3" fmla="*/ 1550710 h 1550710"/>
              <a:gd name="connsiteX4" fmla="*/ 1381027 w 1663831"/>
              <a:gd name="connsiteY4" fmla="*/ 1531856 h 1550710"/>
              <a:gd name="connsiteX5" fmla="*/ 1663831 w 1663831"/>
              <a:gd name="connsiteY5" fmla="*/ 650450 h 1550710"/>
              <a:gd name="connsiteX6" fmla="*/ 961534 w 1663831"/>
              <a:gd name="connsiteY6" fmla="*/ 0 h 1550710"/>
              <a:gd name="connsiteX7" fmla="*/ 188536 w 1663831"/>
              <a:gd name="connsiteY7" fmla="*/ 37708 h 155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63831" h="1550710">
                <a:moveTo>
                  <a:pt x="188536" y="37708"/>
                </a:moveTo>
                <a:lnTo>
                  <a:pt x="160256" y="862553"/>
                </a:lnTo>
                <a:lnTo>
                  <a:pt x="0" y="1069943"/>
                </a:lnTo>
                <a:lnTo>
                  <a:pt x="197963" y="1550710"/>
                </a:lnTo>
                <a:lnTo>
                  <a:pt x="1381027" y="1531856"/>
                </a:lnTo>
                <a:lnTo>
                  <a:pt x="1663831" y="650450"/>
                </a:lnTo>
                <a:lnTo>
                  <a:pt x="961534" y="0"/>
                </a:lnTo>
                <a:lnTo>
                  <a:pt x="188536" y="37708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13" name="Group 12"/>
          <p:cNvGrpSpPr/>
          <p:nvPr/>
        </p:nvGrpSpPr>
        <p:grpSpPr>
          <a:xfrm>
            <a:off x="5109311" y="3789039"/>
            <a:ext cx="4000583" cy="2756195"/>
            <a:chOff x="5109311" y="3789039"/>
            <a:chExt cx="4000583" cy="2756195"/>
          </a:xfrm>
        </p:grpSpPr>
        <p:grpSp>
          <p:nvGrpSpPr>
            <p:cNvPr id="11" name="Group 10"/>
            <p:cNvGrpSpPr/>
            <p:nvPr/>
          </p:nvGrpSpPr>
          <p:grpSpPr>
            <a:xfrm>
              <a:off x="5293976" y="3883843"/>
              <a:ext cx="3815918" cy="2281816"/>
              <a:chOff x="5025316" y="3748403"/>
              <a:chExt cx="4031942" cy="2349528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25316" y="3767256"/>
                <a:ext cx="2099569" cy="2318969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92280" y="3748403"/>
                <a:ext cx="1964978" cy="2349528"/>
              </a:xfrm>
              <a:prstGeom prst="rect">
                <a:avLst/>
              </a:prstGeom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6475403" y="6175902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Adult density </a:t>
              </a:r>
              <a:r>
                <a:rPr lang="en-US" dirty="0" smtClean="0">
                  <a:sym typeface="Wingdings" panose="05000000000000000000" pitchFamily="2" charset="2"/>
                </a:rPr>
                <a:t> </a:t>
              </a:r>
              <a:endParaRPr lang="de-CH" dirty="0"/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4213856" y="4684494"/>
              <a:ext cx="216024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Seedling density </a:t>
              </a:r>
              <a:r>
                <a:rPr lang="en-US" dirty="0" smtClean="0">
                  <a:sym typeface="Wingdings" panose="05000000000000000000" pitchFamily="2" charset="2"/>
                </a:rPr>
                <a:t> </a:t>
              </a:r>
              <a:endParaRPr lang="de-CH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516216" y="3337828"/>
            <a:ext cx="2880320" cy="2899484"/>
            <a:chOff x="6516216" y="3337828"/>
            <a:chExt cx="2880320" cy="2899484"/>
          </a:xfrm>
        </p:grpSpPr>
        <p:sp>
          <p:nvSpPr>
            <p:cNvPr id="18" name="Oval 17"/>
            <p:cNvSpPr/>
            <p:nvPr/>
          </p:nvSpPr>
          <p:spPr>
            <a:xfrm>
              <a:off x="7236296" y="3717032"/>
              <a:ext cx="1944216" cy="2520280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516216" y="3337828"/>
              <a:ext cx="28803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Estimates of strength of density dependence</a:t>
              </a:r>
              <a:endParaRPr lang="de-CH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5039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1692275" y="1116360"/>
            <a:ext cx="7315200" cy="152400"/>
          </a:xfrm>
          <a:prstGeom prst="rect">
            <a:avLst/>
          </a:prstGeom>
          <a:gradFill rotWithShape="0">
            <a:gsLst>
              <a:gs pos="0">
                <a:srgbClr val="002C58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1981200" y="228600"/>
            <a:ext cx="7162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endParaRPr lang="en-US" sz="3600" dirty="0">
              <a:latin typeface="Times New Roman" pitchFamily="18" charset="0"/>
            </a:endParaRPr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2051050" y="-99392"/>
            <a:ext cx="69342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ctr">
              <a:spcBef>
                <a:spcPct val="50000"/>
              </a:spcBef>
            </a:pPr>
            <a:r>
              <a:rPr lang="en-US" sz="3600" dirty="0" smtClean="0">
                <a:latin typeface="Helvetica" pitchFamily="34" charset="0"/>
              </a:rPr>
              <a:t>Density dependence in forest tree communities</a:t>
            </a:r>
            <a:endParaRPr lang="en-US" sz="2400" i="1" dirty="0">
              <a:latin typeface="Helvetica" pitchFamily="34" charset="0"/>
            </a:endParaRP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-7938" y="0"/>
            <a:ext cx="1547813" cy="6858000"/>
          </a:xfrm>
          <a:prstGeom prst="rect">
            <a:avLst/>
          </a:prstGeom>
          <a:gradFill rotWithShape="1">
            <a:gsLst>
              <a:gs pos="0">
                <a:srgbClr val="336699">
                  <a:gamma/>
                  <a:shade val="46275"/>
                  <a:invGamma/>
                </a:srgbClr>
              </a:gs>
              <a:gs pos="100000">
                <a:srgbClr val="336699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>
                    <a:alpha val="89999"/>
                  </a:scheme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8B46533-6DBB-4B1F-B89A-940FE8B12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1293352"/>
            <a:ext cx="3327582" cy="24956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DBC5E17-9CAD-4DAE-81A0-8D7D4531F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96" y="1374063"/>
            <a:ext cx="2838047" cy="230487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0001E77-B218-4B69-BFDF-EF055D00D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9942" y="3933056"/>
            <a:ext cx="3204201" cy="27646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0916" y="4221088"/>
            <a:ext cx="3186338" cy="2016224"/>
          </a:xfrm>
          <a:prstGeom prst="rect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  <p:grpSp>
        <p:nvGrpSpPr>
          <p:cNvPr id="28" name="Group 27"/>
          <p:cNvGrpSpPr/>
          <p:nvPr/>
        </p:nvGrpSpPr>
        <p:grpSpPr>
          <a:xfrm>
            <a:off x="6012160" y="4047239"/>
            <a:ext cx="1783807" cy="1971775"/>
            <a:chOff x="6012160" y="4047239"/>
            <a:chExt cx="1783807" cy="1971775"/>
          </a:xfrm>
        </p:grpSpPr>
        <p:sp>
          <p:nvSpPr>
            <p:cNvPr id="17" name="Flowchart: Process 16"/>
            <p:cNvSpPr/>
            <p:nvPr/>
          </p:nvSpPr>
          <p:spPr>
            <a:xfrm>
              <a:off x="6012160" y="4050384"/>
              <a:ext cx="152970" cy="1271285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2" name="Flowchart: Process 31"/>
            <p:cNvSpPr/>
            <p:nvPr/>
          </p:nvSpPr>
          <p:spPr>
            <a:xfrm>
              <a:off x="6560484" y="4050384"/>
              <a:ext cx="171755" cy="1394840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3" name="Flowchart: Process 32"/>
            <p:cNvSpPr/>
            <p:nvPr/>
          </p:nvSpPr>
          <p:spPr>
            <a:xfrm>
              <a:off x="7080529" y="4047240"/>
              <a:ext cx="154543" cy="1693683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4" name="Flowchart: Process 33"/>
            <p:cNvSpPr/>
            <p:nvPr/>
          </p:nvSpPr>
          <p:spPr>
            <a:xfrm>
              <a:off x="7647638" y="4047239"/>
              <a:ext cx="148329" cy="1971775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21168" y="264477"/>
            <a:ext cx="8749162" cy="6186824"/>
            <a:chOff x="121168" y="264477"/>
            <a:chExt cx="8749162" cy="6186824"/>
          </a:xfrm>
        </p:grpSpPr>
        <p:sp>
          <p:nvSpPr>
            <p:cNvPr id="29" name="TextBox 28"/>
            <p:cNvSpPr txBox="1"/>
            <p:nvPr/>
          </p:nvSpPr>
          <p:spPr>
            <a:xfrm rot="21249635">
              <a:off x="2555776" y="264477"/>
              <a:ext cx="5760640" cy="861774"/>
            </a:xfrm>
            <a:prstGeom prst="rect">
              <a:avLst/>
            </a:prstGeom>
            <a:solidFill>
              <a:srgbClr val="FFFF00"/>
            </a:solidFill>
            <a:ln w="60325">
              <a:solidFill>
                <a:srgbClr val="FF000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sz="5000" dirty="0" smtClean="0">
                  <a:solidFill>
                    <a:srgbClr val="FF0000"/>
                  </a:solidFill>
                  <a:latin typeface="Haettenschweiler" panose="020B0706040902060204" pitchFamily="34" charset="0"/>
                </a:rPr>
                <a:t>Not so fast!!  (Or not at all?)</a:t>
              </a:r>
              <a:endParaRPr lang="de-CH" sz="5000" dirty="0">
                <a:solidFill>
                  <a:srgbClr val="FF0000"/>
                </a:solidFill>
                <a:latin typeface="Haettenschweiler" panose="020B0706040902060204" pitchFamily="34" charset="0"/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131069">
              <a:off x="770977" y="1536666"/>
              <a:ext cx="4377981" cy="1655837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29441" y="1257123"/>
              <a:ext cx="2646951" cy="121465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88615">
              <a:off x="6085355" y="2638535"/>
              <a:ext cx="2664232" cy="121804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24945" y="3896002"/>
              <a:ext cx="2445385" cy="2244102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767837">
              <a:off x="121168" y="3932096"/>
              <a:ext cx="4038883" cy="130619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20904819">
              <a:off x="342294" y="5413471"/>
              <a:ext cx="3556779" cy="103783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2544668">
              <a:off x="3313954" y="3440491"/>
              <a:ext cx="3156692" cy="119427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20514299">
              <a:off x="3093605" y="5512229"/>
              <a:ext cx="3255100" cy="76065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</p:pic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13387" y="1758843"/>
            <a:ext cx="6330422" cy="3914303"/>
          </a:xfrm>
          <a:prstGeom prst="rect">
            <a:avLst/>
          </a:prstGeom>
          <a:ln w="53975">
            <a:solidFill>
              <a:srgbClr val="008000"/>
            </a:solidFill>
          </a:ln>
        </p:spPr>
      </p:pic>
    </p:spTree>
    <p:extLst>
      <p:ext uri="{BB962C8B-B14F-4D97-AF65-F5344CB8AC3E}">
        <p14:creationId xmlns:p14="http://schemas.microsoft.com/office/powerpoint/2010/main" val="73254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1595693" y="537886"/>
            <a:ext cx="7315200" cy="152400"/>
          </a:xfrm>
          <a:prstGeom prst="rect">
            <a:avLst/>
          </a:prstGeom>
          <a:gradFill rotWithShape="0">
            <a:gsLst>
              <a:gs pos="0">
                <a:srgbClr val="002C58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1981200" y="228600"/>
            <a:ext cx="7162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endParaRPr lang="en-US" sz="3600" dirty="0">
              <a:latin typeface="Times New Roman" pitchFamily="18" charset="0"/>
            </a:endParaRPr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2051050" y="-99392"/>
            <a:ext cx="6934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ctr">
              <a:spcBef>
                <a:spcPct val="50000"/>
              </a:spcBef>
            </a:pPr>
            <a:r>
              <a:rPr lang="en-US" sz="3600" dirty="0" smtClean="0">
                <a:latin typeface="Helvetica" pitchFamily="34" charset="0"/>
              </a:rPr>
              <a:t>Some potential directions</a:t>
            </a:r>
            <a:endParaRPr lang="en-US" sz="2400" i="1" dirty="0">
              <a:latin typeface="Helvetica" pitchFamily="34" charset="0"/>
            </a:endParaRP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-7938" y="0"/>
            <a:ext cx="1547813" cy="6858000"/>
          </a:xfrm>
          <a:prstGeom prst="rect">
            <a:avLst/>
          </a:prstGeom>
          <a:gradFill rotWithShape="1">
            <a:gsLst>
              <a:gs pos="0">
                <a:srgbClr val="336699">
                  <a:gamma/>
                  <a:shade val="46275"/>
                  <a:invGamma/>
                </a:srgbClr>
              </a:gs>
              <a:gs pos="100000">
                <a:srgbClr val="336699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>
                    <a:alpha val="89999"/>
                  </a:scheme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484" y="924873"/>
            <a:ext cx="2072672" cy="151216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7" name="Group 16"/>
          <p:cNvGrpSpPr/>
          <p:nvPr/>
        </p:nvGrpSpPr>
        <p:grpSpPr>
          <a:xfrm>
            <a:off x="6109157" y="2899214"/>
            <a:ext cx="2562728" cy="1386550"/>
            <a:chOff x="4313528" y="1699547"/>
            <a:chExt cx="2562728" cy="138655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3528" y="1699547"/>
              <a:ext cx="2562728" cy="1386550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4008" y="2348879"/>
              <a:ext cx="576064" cy="437963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26266" y="1754164"/>
              <a:ext cx="1249990" cy="517090"/>
            </a:xfrm>
            <a:prstGeom prst="rect">
              <a:avLst/>
            </a:prstGeom>
            <a:ln w="15875">
              <a:noFill/>
            </a:ln>
          </p:spPr>
        </p:pic>
      </p:grpSp>
      <p:grpSp>
        <p:nvGrpSpPr>
          <p:cNvPr id="23" name="Group 22"/>
          <p:cNvGrpSpPr/>
          <p:nvPr/>
        </p:nvGrpSpPr>
        <p:grpSpPr>
          <a:xfrm>
            <a:off x="3704630" y="4601515"/>
            <a:ext cx="2808312" cy="1593626"/>
            <a:chOff x="1763688" y="3458125"/>
            <a:chExt cx="2808312" cy="159362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63688" y="3458125"/>
              <a:ext cx="2808312" cy="1593626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62199" y="4260830"/>
              <a:ext cx="894383" cy="790921"/>
            </a:xfrm>
            <a:prstGeom prst="rect">
              <a:avLst/>
            </a:prstGeom>
          </p:spPr>
        </p:pic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2330" y="4640768"/>
            <a:ext cx="1836551" cy="219078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8B46533-6DBB-4B1F-B89A-940FE8B126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985" y="843291"/>
            <a:ext cx="3006926" cy="2255195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6125240" y="404664"/>
            <a:ext cx="2860010" cy="1872208"/>
            <a:chOff x="6125240" y="908720"/>
            <a:chExt cx="2860010" cy="1872208"/>
          </a:xfrm>
        </p:grpSpPr>
        <p:sp>
          <p:nvSpPr>
            <p:cNvPr id="27" name="Cloud Callout 26"/>
            <p:cNvSpPr/>
            <p:nvPr/>
          </p:nvSpPr>
          <p:spPr>
            <a:xfrm>
              <a:off x="6125240" y="908720"/>
              <a:ext cx="2860010" cy="1872208"/>
            </a:xfrm>
            <a:prstGeom prst="cloud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498436" y="1252920"/>
              <a:ext cx="223224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Use subplots as replicates to estimate error in adult tree densities </a:t>
              </a:r>
              <a:endParaRPr lang="de-CH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489330" y="4797152"/>
            <a:ext cx="2588315" cy="1560392"/>
            <a:chOff x="6125240" y="908720"/>
            <a:chExt cx="2930160" cy="1872208"/>
          </a:xfrm>
        </p:grpSpPr>
        <p:sp>
          <p:nvSpPr>
            <p:cNvPr id="36" name="Cloud Callout 35"/>
            <p:cNvSpPr/>
            <p:nvPr/>
          </p:nvSpPr>
          <p:spPr>
            <a:xfrm>
              <a:off x="6125240" y="908720"/>
              <a:ext cx="2860010" cy="1872208"/>
            </a:xfrm>
            <a:prstGeom prst="cloud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528334" y="1107071"/>
              <a:ext cx="2527066" cy="144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Use data from experimental studies to inform priors</a:t>
              </a:r>
              <a:endParaRPr lang="de-CH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44529" y="3036268"/>
            <a:ext cx="2526349" cy="1560392"/>
            <a:chOff x="6124737" y="915995"/>
            <a:chExt cx="2860010" cy="1872208"/>
          </a:xfrm>
        </p:grpSpPr>
        <p:sp>
          <p:nvSpPr>
            <p:cNvPr id="39" name="Cloud Callout 38"/>
            <p:cNvSpPr/>
            <p:nvPr/>
          </p:nvSpPr>
          <p:spPr>
            <a:xfrm>
              <a:off x="6124737" y="915995"/>
              <a:ext cx="2860010" cy="1872208"/>
            </a:xfrm>
            <a:prstGeom prst="cloud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384206" y="1071056"/>
              <a:ext cx="2527066" cy="144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Use climate data as co-variates, in one analysis of the full geographic range </a:t>
              </a:r>
              <a:endParaRPr lang="de-CH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899592" y="891503"/>
            <a:ext cx="2991570" cy="1426795"/>
            <a:chOff x="899592" y="891503"/>
            <a:chExt cx="2991570" cy="1426795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99792" y="891503"/>
              <a:ext cx="1191370" cy="1426795"/>
            </a:xfrm>
            <a:prstGeom prst="rect">
              <a:avLst/>
            </a:prstGeom>
          </p:spPr>
        </p:pic>
        <p:cxnSp>
          <p:nvCxnSpPr>
            <p:cNvPr id="32" name="Straight Arrow Connector 31"/>
            <p:cNvCxnSpPr/>
            <p:nvPr/>
          </p:nvCxnSpPr>
          <p:spPr>
            <a:xfrm flipV="1">
              <a:off x="899592" y="1412776"/>
              <a:ext cx="2016224" cy="144016"/>
            </a:xfrm>
            <a:prstGeom prst="straightConnector1">
              <a:avLst/>
            </a:prstGeom>
            <a:ln w="19050">
              <a:solidFill>
                <a:srgbClr val="FF0DE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3149854" y="2576455"/>
            <a:ext cx="2502135" cy="1965486"/>
            <a:chOff x="3473994" y="2529116"/>
            <a:chExt cx="2502135" cy="1965486"/>
          </a:xfrm>
        </p:grpSpPr>
        <p:pic>
          <p:nvPicPr>
            <p:cNvPr id="1026" name="Picture 2" descr="Current and projected climate data for North America (CMIP3 scenarios) |  AdaptWest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3994" y="2634049"/>
              <a:ext cx="858294" cy="996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MAT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5437" y="3201159"/>
              <a:ext cx="854661" cy="999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TaveDJF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9804" y="2529116"/>
              <a:ext cx="861737" cy="999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CMI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9071" y="3534028"/>
              <a:ext cx="827058" cy="960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5467" y="4915869"/>
            <a:ext cx="1482603" cy="188855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000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1682602" y="595044"/>
            <a:ext cx="7315200" cy="152400"/>
          </a:xfrm>
          <a:prstGeom prst="rect">
            <a:avLst/>
          </a:prstGeom>
          <a:gradFill rotWithShape="0">
            <a:gsLst>
              <a:gs pos="0">
                <a:srgbClr val="002C58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1981200" y="228600"/>
            <a:ext cx="7162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endParaRPr lang="en-US" sz="3600">
              <a:latin typeface="Times New Roman" pitchFamily="18" charset="0"/>
            </a:endParaRPr>
          </a:p>
        </p:txBody>
      </p:sp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1823053" y="0"/>
            <a:ext cx="6934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ctr">
              <a:spcBef>
                <a:spcPct val="50000"/>
              </a:spcBef>
            </a:pPr>
            <a:r>
              <a:rPr lang="en-GB" sz="3600" dirty="0" smtClean="0">
                <a:latin typeface="Helvetica" pitchFamily="34" charset="0"/>
              </a:rPr>
              <a:t>Folder contents on </a:t>
            </a:r>
            <a:r>
              <a:rPr lang="en-GB" sz="3600" dirty="0" err="1" smtClean="0">
                <a:latin typeface="Helvetica" pitchFamily="34" charset="0"/>
              </a:rPr>
              <a:t>Github</a:t>
            </a:r>
            <a:endParaRPr lang="en-GB" sz="3600" dirty="0">
              <a:latin typeface="Helvetica" pitchFamily="34" charset="0"/>
            </a:endParaRP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2FF9F01B-B812-499F-9584-46D72C79CC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938" y="0"/>
            <a:ext cx="1547813" cy="6858000"/>
          </a:xfrm>
          <a:prstGeom prst="rect">
            <a:avLst/>
          </a:prstGeom>
          <a:gradFill rotWithShape="1">
            <a:gsLst>
              <a:gs pos="0">
                <a:srgbClr val="336699">
                  <a:gamma/>
                  <a:shade val="46275"/>
                  <a:invGamma/>
                </a:srgbClr>
              </a:gs>
              <a:gs pos="100000">
                <a:srgbClr val="336699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>
                    <a:alpha val="89999"/>
                  </a:schemeClr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547664" y="2564904"/>
            <a:ext cx="7272808" cy="1944216"/>
            <a:chOff x="1619672" y="836713"/>
            <a:chExt cx="7272808" cy="194421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B46533-6DBB-4B1F-B89A-940FE8B12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9672" y="836713"/>
              <a:ext cx="2592288" cy="1944216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923928" y="980728"/>
              <a:ext cx="49685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</a:t>
              </a:r>
              <a:r>
                <a:rPr lang="en-US" dirty="0" smtClean="0"/>
                <a:t>) Link to Dataset: .txt file with 9 variables: 1) Latitude, 2) Longitude, 3) </a:t>
              </a:r>
              <a:r>
                <a:rPr lang="en-US" dirty="0" err="1" smtClean="0"/>
                <a:t>CellID</a:t>
              </a:r>
              <a:r>
                <a:rPr lang="en-US" dirty="0" smtClean="0"/>
                <a:t>, 4) </a:t>
              </a:r>
              <a:r>
                <a:rPr lang="en-US" dirty="0" err="1" smtClean="0"/>
                <a:t>PlotID</a:t>
              </a:r>
              <a:r>
                <a:rPr lang="en-US" dirty="0" smtClean="0"/>
                <a:t>, 5) subplot </a:t>
              </a:r>
              <a:r>
                <a:rPr lang="en-US" dirty="0" err="1" smtClean="0"/>
                <a:t>nr</a:t>
              </a:r>
              <a:r>
                <a:rPr lang="en-US" dirty="0" smtClean="0"/>
                <a:t>., 6) species </a:t>
              </a:r>
              <a:r>
                <a:rPr lang="en-US" dirty="0" err="1" smtClean="0"/>
                <a:t>nr</a:t>
              </a:r>
              <a:r>
                <a:rPr lang="en-US" dirty="0" smtClean="0"/>
                <a:t>., 7) # adults, 8) cumulative Basal area, 9) # seedlings.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655676" y="4941167"/>
            <a:ext cx="3348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II</a:t>
            </a:r>
            <a:r>
              <a:rPr lang="en-US" dirty="0" smtClean="0"/>
              <a:t>) Readme file for the dataset</a:t>
            </a:r>
            <a:endParaRPr lang="de-CH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1655676" y="5550137"/>
            <a:ext cx="7164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III</a:t>
            </a:r>
            <a:r>
              <a:rPr lang="en-US" dirty="0" smtClean="0"/>
              <a:t>) Brief project description, including references + links to the online .pdfs</a:t>
            </a:r>
            <a:endParaRPr lang="de-CH" i="1" dirty="0"/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1770974" y="1189270"/>
            <a:ext cx="69342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ctr">
              <a:spcBef>
                <a:spcPct val="50000"/>
              </a:spcBef>
            </a:pPr>
            <a:r>
              <a:rPr lang="en-GB" sz="3600" dirty="0" smtClean="0">
                <a:latin typeface="Helvetica" pitchFamily="34" charset="0"/>
              </a:rPr>
              <a:t>Density dependence in forest tree communities</a:t>
            </a:r>
            <a:endParaRPr lang="en-GB" sz="3600" dirty="0">
              <a:latin typeface="Helvetica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308304" y="3547886"/>
            <a:ext cx="2304256" cy="601000"/>
            <a:chOff x="7308304" y="3547886"/>
            <a:chExt cx="2304256" cy="601000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7628549" y="3547886"/>
              <a:ext cx="183811" cy="169146"/>
            </a:xfrm>
            <a:prstGeom prst="straightConnector1">
              <a:avLst/>
            </a:prstGeom>
            <a:ln w="28575">
              <a:solidFill>
                <a:srgbClr val="0033CC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7308304" y="3779554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33CC"/>
                  </a:solidFill>
                </a:rPr>
                <a:t>1,564,261 rows</a:t>
              </a:r>
              <a:endParaRPr lang="de-CH" dirty="0">
                <a:solidFill>
                  <a:srgbClr val="0033CC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theme/theme1.xml><?xml version="1.0" encoding="utf-8"?>
<a:theme xmlns:a="http://schemas.openxmlformats.org/drawingml/2006/main" name="Standaardontwerp">
  <a:themeElements>
    <a:clrScheme name="Standaardontwerp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andaardontwerp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ardontwer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</Words>
  <Application>Microsoft Office PowerPoint</Application>
  <PresentationFormat>On-screen Show (4:3)</PresentationFormat>
  <Paragraphs>17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Haettenschweiler</vt:lpstr>
      <vt:lpstr>Helvetica</vt:lpstr>
      <vt:lpstr>Times New Roman</vt:lpstr>
      <vt:lpstr>Wingdings</vt:lpstr>
      <vt:lpstr>Standaardontwerp</vt:lpstr>
      <vt:lpstr>PowerPoint Presentation</vt:lpstr>
      <vt:lpstr>PowerPoint Presentation</vt:lpstr>
      <vt:lpstr>PowerPoint Presentation</vt:lpstr>
      <vt:lpstr>PowerPoint Presentation</vt:lpstr>
    </vt:vector>
  </TitlesOfParts>
  <Company>C0sm0s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1</dc:title>
  <dc:creator>Maarten Eppinga</dc:creator>
  <cp:lastModifiedBy>Maarten Eppinga</cp:lastModifiedBy>
  <cp:revision>225</cp:revision>
  <dcterms:created xsi:type="dcterms:W3CDTF">2010-10-18T23:08:14Z</dcterms:created>
  <dcterms:modified xsi:type="dcterms:W3CDTF">2021-04-14T06:55:52Z</dcterms:modified>
</cp:coreProperties>
</file>